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3" r:id="rId9"/>
    <p:sldId id="26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Estilo Médio 4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4" autoAdjust="0"/>
    <p:restoredTop sz="94660"/>
  </p:normalViewPr>
  <p:slideViewPr>
    <p:cSldViewPr snapToGrid="0">
      <p:cViewPr varScale="1">
        <p:scale>
          <a:sx n="78" d="100"/>
          <a:sy n="78" d="100"/>
        </p:scale>
        <p:origin x="1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V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V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V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V2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3200" b="0" i="0" baseline="0">
                <a:effectLst/>
              </a:rPr>
              <a:t>Termo Vale a Pena (output)</a:t>
            </a:r>
            <a:endParaRPr lang="pt-BR" sz="320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Planilha2!$B$1</c:f>
              <c:strCache>
                <c:ptCount val="1"/>
                <c:pt idx="0">
                  <c:v>Recomendado</c:v>
                </c:pt>
              </c:strCache>
            </c:strRef>
          </c:tx>
          <c:spPr>
            <a:ln w="762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16B-4FB4-B5FE-76A7BC7DB2A3}"/>
            </c:ext>
          </c:extLst>
        </c:ser>
        <c:ser>
          <c:idx val="1"/>
          <c:order val="1"/>
          <c:tx>
            <c:strRef>
              <c:f>Planilha2!$C$1</c:f>
              <c:strCache>
                <c:ptCount val="1"/>
                <c:pt idx="0">
                  <c:v>Levemente Recomendado</c:v>
                </c:pt>
              </c:strCache>
            </c:strRef>
          </c:tx>
          <c:spPr>
            <a:ln w="762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16B-4FB4-B5FE-76A7BC7DB2A3}"/>
            </c:ext>
          </c:extLst>
        </c:ser>
        <c:ser>
          <c:idx val="2"/>
          <c:order val="2"/>
          <c:tx>
            <c:strRef>
              <c:f>Planilha2!$D$1</c:f>
              <c:strCache>
                <c:ptCount val="1"/>
                <c:pt idx="0">
                  <c:v>Não Recomendado</c:v>
                </c:pt>
              </c:strCache>
            </c:strRef>
          </c:tx>
          <c:spPr>
            <a:ln w="762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Planilha2!$D$2:$D$7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16B-4FB4-B5FE-76A7BC7DB2A3}"/>
            </c:ext>
          </c:extLst>
        </c:ser>
        <c:ser>
          <c:idx val="3"/>
          <c:order val="3"/>
          <c:tx>
            <c:strRef>
              <c:f>Planilha2!$E$1</c:f>
              <c:strCache>
                <c:ptCount val="1"/>
                <c:pt idx="0">
                  <c:v>Não Vale a Pena</c:v>
                </c:pt>
              </c:strCache>
            </c:strRef>
          </c:tx>
          <c:spPr>
            <a:ln w="762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Planilha2!$E$2:$E$7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16B-4FB4-B5FE-76A7BC7DB2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5880584"/>
        <c:axId val="455883536"/>
      </c:lineChart>
      <c:catAx>
        <c:axId val="45588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3536"/>
        <c:crosses val="autoZero"/>
        <c:auto val="1"/>
        <c:lblAlgn val="ctr"/>
        <c:lblOffset val="100"/>
        <c:noMultiLvlLbl val="0"/>
      </c:catAx>
      <c:valAx>
        <c:axId val="4558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0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3200"/>
              <a:t>Médias Fuzzy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Mais Lento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Itajaí - Navegantes</c:v>
                </c:pt>
                <c:pt idx="1">
                  <c:v>São José - Florianópolis</c:v>
                </c:pt>
                <c:pt idx="2">
                  <c:v>Boston - Cambridge</c:v>
                </c:pt>
              </c:strCache>
            </c:strRef>
          </c:cat>
          <c:val>
            <c:numRef>
              <c:f>Planilha1!$B$2:$B$4</c:f>
              <c:numCache>
                <c:formatCode>#,##0.0</c:formatCode>
                <c:ptCount val="3"/>
                <c:pt idx="0">
                  <c:v>1.9244910476011701</c:v>
                </c:pt>
                <c:pt idx="1">
                  <c:v>1.30740700982234</c:v>
                </c:pt>
                <c:pt idx="2">
                  <c:v>1.06410551379884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77C-43CB-8C7D-007C0A6F943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Mais Rápido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Itajaí - Navegantes</c:v>
                </c:pt>
                <c:pt idx="1">
                  <c:v>São José - Florianópolis</c:v>
                </c:pt>
                <c:pt idx="2">
                  <c:v>Boston - Cambridge</c:v>
                </c:pt>
              </c:strCache>
            </c:strRef>
          </c:cat>
          <c:val>
            <c:numRef>
              <c:f>Planilha1!$C$2:$C$4</c:f>
              <c:numCache>
                <c:formatCode>#,##0.0</c:formatCode>
                <c:ptCount val="3"/>
                <c:pt idx="0">
                  <c:v>2.6625054727405302</c:v>
                </c:pt>
                <c:pt idx="1">
                  <c:v>1.0850174440448701</c:v>
                </c:pt>
                <c:pt idx="2">
                  <c:v>1.03138068496949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77C-43CB-8C7D-007C0A6F94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387410816"/>
        <c:axId val="387410160"/>
      </c:barChart>
      <c:catAx>
        <c:axId val="3874108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87410160"/>
        <c:crosses val="autoZero"/>
        <c:auto val="1"/>
        <c:lblAlgn val="ctr"/>
        <c:lblOffset val="100"/>
        <c:noMultiLvlLbl val="0"/>
      </c:catAx>
      <c:valAx>
        <c:axId val="3874101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87410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1800" b="0" i="0" baseline="0" dirty="0">
                <a:effectLst/>
              </a:rPr>
              <a:t>São José - Florianópolis</a:t>
            </a:r>
            <a:endParaRPr lang="pt-BR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Planilha2!$B$1</c:f>
              <c:strCache>
                <c:ptCount val="1"/>
                <c:pt idx="0">
                  <c:v>Recomendado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05F-49BF-9403-0D5C43D0498A}"/>
            </c:ext>
          </c:extLst>
        </c:ser>
        <c:ser>
          <c:idx val="1"/>
          <c:order val="1"/>
          <c:tx>
            <c:strRef>
              <c:f>Planilha2!$C$1</c:f>
              <c:strCache>
                <c:ptCount val="1"/>
                <c:pt idx="0">
                  <c:v>Levemente Recomendado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05F-49BF-9403-0D5C43D0498A}"/>
            </c:ext>
          </c:extLst>
        </c:ser>
        <c:ser>
          <c:idx val="2"/>
          <c:order val="2"/>
          <c:tx>
            <c:strRef>
              <c:f>Planilha2!$D$1</c:f>
              <c:strCache>
                <c:ptCount val="1"/>
                <c:pt idx="0">
                  <c:v>Não Recomendado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Planilha2!$D$2:$D$7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05F-49BF-9403-0D5C43D0498A}"/>
            </c:ext>
          </c:extLst>
        </c:ser>
        <c:ser>
          <c:idx val="3"/>
          <c:order val="3"/>
          <c:tx>
            <c:strRef>
              <c:f>Planilha2!$E$1</c:f>
              <c:strCache>
                <c:ptCount val="1"/>
                <c:pt idx="0">
                  <c:v>Não Vale a Pena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Planilha2!$E$2:$E$7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05F-49BF-9403-0D5C43D049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5880584"/>
        <c:axId val="455883536"/>
      </c:lineChart>
      <c:catAx>
        <c:axId val="45588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3536"/>
        <c:crosses val="autoZero"/>
        <c:auto val="1"/>
        <c:lblAlgn val="ctr"/>
        <c:lblOffset val="100"/>
        <c:noMultiLvlLbl val="0"/>
      </c:catAx>
      <c:valAx>
        <c:axId val="4558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0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1800" b="0" i="0" baseline="0" dirty="0">
                <a:effectLst/>
              </a:rPr>
              <a:t>Boston - Cambridge</a:t>
            </a:r>
            <a:endParaRPr lang="pt-BR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Planilha2!$B$1</c:f>
              <c:strCache>
                <c:ptCount val="1"/>
                <c:pt idx="0">
                  <c:v>Recomendado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A0F-4B41-9A5F-94DFD1F99DF5}"/>
            </c:ext>
          </c:extLst>
        </c:ser>
        <c:ser>
          <c:idx val="1"/>
          <c:order val="1"/>
          <c:tx>
            <c:strRef>
              <c:f>Planilha2!$C$1</c:f>
              <c:strCache>
                <c:ptCount val="1"/>
                <c:pt idx="0">
                  <c:v>Levemente Recomendado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A0F-4B41-9A5F-94DFD1F99DF5}"/>
            </c:ext>
          </c:extLst>
        </c:ser>
        <c:ser>
          <c:idx val="2"/>
          <c:order val="2"/>
          <c:tx>
            <c:strRef>
              <c:f>Planilha2!$D$1</c:f>
              <c:strCache>
                <c:ptCount val="1"/>
                <c:pt idx="0">
                  <c:v>Não Recomendado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Planilha2!$D$2:$D$7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A0F-4B41-9A5F-94DFD1F99DF5}"/>
            </c:ext>
          </c:extLst>
        </c:ser>
        <c:ser>
          <c:idx val="3"/>
          <c:order val="3"/>
          <c:tx>
            <c:strRef>
              <c:f>Planilha2!$E$1</c:f>
              <c:strCache>
                <c:ptCount val="1"/>
                <c:pt idx="0">
                  <c:v>Não Vale a Pena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Planilha2!$E$2:$E$7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A0F-4B41-9A5F-94DFD1F99D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5880584"/>
        <c:axId val="455883536"/>
      </c:lineChart>
      <c:catAx>
        <c:axId val="45588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3536"/>
        <c:crosses val="autoZero"/>
        <c:auto val="1"/>
        <c:lblAlgn val="ctr"/>
        <c:lblOffset val="100"/>
        <c:noMultiLvlLbl val="0"/>
      </c:catAx>
      <c:valAx>
        <c:axId val="4558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0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1800" b="0" i="0" baseline="0" dirty="0">
                <a:effectLst/>
              </a:rPr>
              <a:t>Itajaí - Navegantes</a:t>
            </a:r>
            <a:endParaRPr lang="pt-BR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Planilha2!$B$1</c:f>
              <c:strCache>
                <c:ptCount val="1"/>
                <c:pt idx="0">
                  <c:v>Recomendado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F6-42E2-A0D2-F4E9F036CCFB}"/>
            </c:ext>
          </c:extLst>
        </c:ser>
        <c:ser>
          <c:idx val="1"/>
          <c:order val="1"/>
          <c:tx>
            <c:strRef>
              <c:f>Planilha2!$C$1</c:f>
              <c:strCache>
                <c:ptCount val="1"/>
                <c:pt idx="0">
                  <c:v>Levemente Recomendado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F6-42E2-A0D2-F4E9F036CCFB}"/>
            </c:ext>
          </c:extLst>
        </c:ser>
        <c:ser>
          <c:idx val="2"/>
          <c:order val="2"/>
          <c:tx>
            <c:strRef>
              <c:f>Planilha2!$D$1</c:f>
              <c:strCache>
                <c:ptCount val="1"/>
                <c:pt idx="0">
                  <c:v>Não Recomendado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Planilha2!$D$2:$D$7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8F6-42E2-A0D2-F4E9F036CCFB}"/>
            </c:ext>
          </c:extLst>
        </c:ser>
        <c:ser>
          <c:idx val="3"/>
          <c:order val="3"/>
          <c:tx>
            <c:strRef>
              <c:f>Planilha2!$E$1</c:f>
              <c:strCache>
                <c:ptCount val="1"/>
                <c:pt idx="0">
                  <c:v>Não Vale a Pena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Planilha2!$E$2:$E$7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8F6-42E2-A0D2-F4E9F036CC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5880584"/>
        <c:axId val="455883536"/>
      </c:lineChart>
      <c:catAx>
        <c:axId val="45588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3536"/>
        <c:crosses val="autoZero"/>
        <c:auto val="1"/>
        <c:lblAlgn val="ctr"/>
        <c:lblOffset val="100"/>
        <c:noMultiLvlLbl val="0"/>
      </c:catAx>
      <c:valAx>
        <c:axId val="4558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0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945465" y="736601"/>
            <a:ext cx="7197726" cy="3572930"/>
          </a:xfrm>
        </p:spPr>
        <p:txBody>
          <a:bodyPr>
            <a:normAutofit fontScale="90000"/>
          </a:bodyPr>
          <a:lstStyle/>
          <a:p>
            <a:r>
              <a:rPr lang="pt-BR" dirty="0"/>
              <a:t>Simulação de possível melhora de mobilidade e redução de custo de viagem entre as cidades de Itajaí e Navegantes</a:t>
            </a:r>
          </a:p>
        </p:txBody>
      </p:sp>
      <p:sp>
        <p:nvSpPr>
          <p:cNvPr id="5" name="Retângulo 4"/>
          <p:cNvSpPr/>
          <p:nvPr/>
        </p:nvSpPr>
        <p:spPr>
          <a:xfrm>
            <a:off x="7494104" y="5561495"/>
            <a:ext cx="4697896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7194459" y="5608934"/>
            <a:ext cx="42333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Adson Marques da Silva Esteves</a:t>
            </a:r>
          </a:p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Alisson Steffens Henrique</a:t>
            </a:r>
          </a:p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Augusto C. </a:t>
            </a:r>
            <a:r>
              <a:rPr lang="pt-BR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Pluschkat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832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945465" y="736601"/>
            <a:ext cx="7197726" cy="3572930"/>
          </a:xfrm>
        </p:spPr>
        <p:txBody>
          <a:bodyPr>
            <a:normAutofit fontScale="90000"/>
          </a:bodyPr>
          <a:lstStyle/>
          <a:p>
            <a:r>
              <a:rPr lang="pt-BR" dirty="0"/>
              <a:t>Simulação de possível melhora de mobilidade e redução de custo de viagem entre as cidades de Itajaí e Navegantes</a:t>
            </a:r>
          </a:p>
        </p:txBody>
      </p:sp>
      <p:sp>
        <p:nvSpPr>
          <p:cNvPr id="5" name="Retângulo 4"/>
          <p:cNvSpPr/>
          <p:nvPr/>
        </p:nvSpPr>
        <p:spPr>
          <a:xfrm>
            <a:off x="7494104" y="5561495"/>
            <a:ext cx="4697896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7194459" y="5608934"/>
            <a:ext cx="42333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Adson Marques da Silva Esteves</a:t>
            </a:r>
          </a:p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Alisson Steffens Henrique</a:t>
            </a:r>
          </a:p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Augusto C. </a:t>
            </a:r>
            <a:r>
              <a:rPr lang="pt-BR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Pluschkat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553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alphaModFix amt="20000"/>
            <a:extLst/>
          </a:blip>
          <a:srcRect t="14773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7" name="Picture 6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Aumento do número de automóveis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Problemas de Mobilidade Urbana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dirty="0"/>
          </a:p>
          <a:p>
            <a:pPr>
              <a:buFont typeface="Courier New" panose="02070309020205020404" pitchFamily="49" charset="0"/>
              <a:buChar char="o"/>
            </a:pPr>
            <a:endParaRPr lang="pt-BR" dirty="0"/>
          </a:p>
          <a:p>
            <a:pPr>
              <a:buFont typeface="Courier New" panose="02070309020205020404" pitchFamily="49" charset="0"/>
              <a:buChar char="o"/>
            </a:pP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8" name="Retângulo 7"/>
          <p:cNvSpPr/>
          <p:nvPr/>
        </p:nvSpPr>
        <p:spPr>
          <a:xfrm>
            <a:off x="143933" y="371430"/>
            <a:ext cx="91334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sp>
        <p:nvSpPr>
          <p:cNvPr id="11" name="Retângulo 4"/>
          <p:cNvSpPr/>
          <p:nvPr/>
        </p:nvSpPr>
        <p:spPr>
          <a:xfrm flipH="1">
            <a:off x="-1" y="971310"/>
            <a:ext cx="4770783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Título 1"/>
          <p:cNvSpPr txBox="1">
            <a:spLocks/>
          </p:cNvSpPr>
          <p:nvPr/>
        </p:nvSpPr>
        <p:spPr>
          <a:xfrm>
            <a:off x="838201" y="7620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>
                <a:solidFill>
                  <a:schemeClr val="bg1">
                    <a:lumMod val="85000"/>
                    <a:lumOff val="15000"/>
                  </a:schemeClr>
                </a:solidFill>
              </a:rPr>
              <a:t>introdução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042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/>
          </a:blipFill>
          <a:ln>
            <a:noFill/>
          </a:ln>
          <a:effectLst/>
        </p:spPr>
      </p:sp>
      <p:pic>
        <p:nvPicPr>
          <p:cNvPr id="30" name="Picture 29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9" name="Espaço Reservado para Conteúdo 8"/>
          <p:cNvPicPr>
            <a:picLocks noGrp="1" noChangeAspect="1"/>
          </p:cNvPicPr>
          <p:nvPr>
            <p:ph sz="half" idx="1"/>
          </p:nvPr>
        </p:nvPicPr>
        <p:blipFill rotWithShape="1">
          <a:blip r:embed="rId4">
            <a:extLst/>
          </a:blip>
          <a:srcRect l="33867" r="11617" b="-1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amostras</a:t>
            </a:r>
          </a:p>
        </p:txBody>
      </p:sp>
      <p:sp>
        <p:nvSpPr>
          <p:cNvPr id="8" name="Espaço Reservado para Conteúdo 7"/>
          <p:cNvSpPr>
            <a:spLocks noGrp="1"/>
          </p:cNvSpPr>
          <p:nvPr>
            <p:ph sz="half" idx="2"/>
          </p:nvPr>
        </p:nvSpPr>
        <p:spPr>
          <a:xfrm>
            <a:off x="7865806" y="2251586"/>
            <a:ext cx="3706762" cy="4174613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3200" dirty="0" err="1"/>
              <a:t>Cidades</a:t>
            </a:r>
            <a:r>
              <a:rPr lang="en-US" sz="3200" dirty="0"/>
              <a:t> </a:t>
            </a:r>
            <a:r>
              <a:rPr lang="en-US" sz="3200" dirty="0" err="1"/>
              <a:t>Gêmeas</a:t>
            </a:r>
            <a:endParaRPr lang="en-US" sz="32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 err="1"/>
              <a:t>Duas</a:t>
            </a:r>
            <a:r>
              <a:rPr lang="en-US" sz="3200" dirty="0"/>
              <a:t> </a:t>
            </a:r>
            <a:r>
              <a:rPr lang="en-US" sz="3200" dirty="0" err="1"/>
              <a:t>rotas</a:t>
            </a:r>
            <a:r>
              <a:rPr lang="en-US" sz="3200" dirty="0"/>
              <a:t> </a:t>
            </a:r>
            <a:r>
              <a:rPr lang="en-US" sz="3200" dirty="0" err="1"/>
              <a:t>por</a:t>
            </a:r>
            <a:r>
              <a:rPr lang="en-US" sz="3200" dirty="0"/>
              <a:t> </a:t>
            </a:r>
            <a:r>
              <a:rPr lang="en-US" sz="3200" dirty="0" err="1"/>
              <a:t>cidade</a:t>
            </a:r>
            <a:endParaRPr lang="en-US" sz="32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 err="1"/>
              <a:t>GoogleMaps</a:t>
            </a:r>
            <a:endParaRPr lang="en-US" sz="32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 err="1"/>
              <a:t>Variáveis</a:t>
            </a:r>
            <a:endParaRPr lang="en-US" sz="32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 err="1"/>
              <a:t>Custo</a:t>
            </a:r>
            <a:endParaRPr lang="en-US" sz="32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 err="1"/>
              <a:t>Eficiência</a:t>
            </a:r>
            <a:endParaRPr lang="en-US" sz="3200" dirty="0"/>
          </a:p>
          <a:p>
            <a:endParaRPr lang="en-US" dirty="0"/>
          </a:p>
        </p:txBody>
      </p:sp>
      <p:sp>
        <p:nvSpPr>
          <p:cNvPr id="28" name="CaixaDeTexto 27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tx2">
                    <a:lumMod val="25000"/>
                  </a:schemeClr>
                </a:solidFill>
              </a:rPr>
              <a:t>INTRODUÇÃO   |   AMOSTRAS   |   LÓGICA FUZZY   |   IMPLEMENTAÇÃO   |   RESULTADOS   |   CONCLUSÕES</a:t>
            </a:r>
          </a:p>
        </p:txBody>
      </p:sp>
      <p:sp>
        <p:nvSpPr>
          <p:cNvPr id="31" name="Retângulo 30"/>
          <p:cNvSpPr/>
          <p:nvPr/>
        </p:nvSpPr>
        <p:spPr>
          <a:xfrm>
            <a:off x="1277408" y="371430"/>
            <a:ext cx="74189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sp>
        <p:nvSpPr>
          <p:cNvPr id="10" name="Retângulo 4"/>
          <p:cNvSpPr/>
          <p:nvPr/>
        </p:nvSpPr>
        <p:spPr>
          <a:xfrm flipH="1">
            <a:off x="7552944" y="908603"/>
            <a:ext cx="3946630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7865806" y="641677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Amostras</a:t>
            </a:r>
          </a:p>
        </p:txBody>
      </p:sp>
    </p:spTree>
    <p:extLst>
      <p:ext uri="{BB962C8B-B14F-4D97-AF65-F5344CB8AC3E}">
        <p14:creationId xmlns:p14="http://schemas.microsoft.com/office/powerpoint/2010/main" val="566990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6" name="Retângulo 5"/>
          <p:cNvSpPr/>
          <p:nvPr/>
        </p:nvSpPr>
        <p:spPr>
          <a:xfrm>
            <a:off x="2284677" y="371430"/>
            <a:ext cx="91334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9714006"/>
              </p:ext>
            </p:extLst>
          </p:nvPr>
        </p:nvGraphicFramePr>
        <p:xfrm>
          <a:off x="685800" y="1985433"/>
          <a:ext cx="10706099" cy="46995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Retângulo 4"/>
          <p:cNvSpPr/>
          <p:nvPr/>
        </p:nvSpPr>
        <p:spPr>
          <a:xfrm flipH="1">
            <a:off x="-1" y="993037"/>
            <a:ext cx="5009322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838201" y="7620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Logica</a:t>
            </a:r>
            <a:r>
              <a:rPr lang="pt-BR" dirty="0"/>
              <a:t> </a:t>
            </a:r>
            <a:r>
              <a:rPr lang="pt-BR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Fuzzy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405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02178" y="2261420"/>
            <a:ext cx="6904908" cy="3637935"/>
          </a:xfrm>
        </p:spPr>
        <p:txBody>
          <a:bodyPr anchor="t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3200" dirty="0" err="1"/>
              <a:t>jFuzzy</a:t>
            </a:r>
            <a:endParaRPr lang="en-US" sz="32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/>
              <a:t>FCL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/>
              <a:t>Inputs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/>
              <a:t>Outputs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5" name="CaixaDeTexto 4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7" name="Retângulo 6"/>
          <p:cNvSpPr/>
          <p:nvPr/>
        </p:nvSpPr>
        <p:spPr>
          <a:xfrm>
            <a:off x="3444875" y="371430"/>
            <a:ext cx="1127125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pSp>
        <p:nvGrpSpPr>
          <p:cNvPr id="11" name="Tela 1"/>
          <p:cNvGrpSpPr/>
          <p:nvPr/>
        </p:nvGrpSpPr>
        <p:grpSpPr>
          <a:xfrm>
            <a:off x="5363801" y="612397"/>
            <a:ext cx="5509895" cy="6185674"/>
            <a:chOff x="0" y="0"/>
            <a:chExt cx="5400040" cy="6062345"/>
          </a:xfrm>
        </p:grpSpPr>
        <p:sp>
          <p:nvSpPr>
            <p:cNvPr id="12" name="Retângulo 11"/>
            <p:cNvSpPr/>
            <p:nvPr/>
          </p:nvSpPr>
          <p:spPr>
            <a:xfrm>
              <a:off x="0" y="0"/>
              <a:ext cx="5400040" cy="6062345"/>
            </a:xfrm>
            <a:prstGeom prst="rect">
              <a:avLst/>
            </a:prstGeom>
          </p:spPr>
        </p:sp>
        <p:sp>
          <p:nvSpPr>
            <p:cNvPr id="13" name="Fluxograma: Processo 12"/>
            <p:cNvSpPr/>
            <p:nvPr/>
          </p:nvSpPr>
          <p:spPr>
            <a:xfrm>
              <a:off x="1832611" y="1237615"/>
              <a:ext cx="1714500" cy="457200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Inserir Inputs e Regras do JFuzzy</a:t>
              </a:r>
            </a:p>
          </p:txBody>
        </p:sp>
        <p:sp>
          <p:nvSpPr>
            <p:cNvPr id="14" name="Fluxograma: Processo Alternativo 13"/>
            <p:cNvSpPr/>
            <p:nvPr/>
          </p:nvSpPr>
          <p:spPr>
            <a:xfrm>
              <a:off x="1832611" y="118745"/>
              <a:ext cx="1714500" cy="571500"/>
            </a:xfrm>
            <a:prstGeom prst="flowChartAlternateProcess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22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Inicio</a:t>
              </a:r>
              <a:endParaRPr lang="pt-BR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5" name="Conector de Seta Reta 14"/>
            <p:cNvCxnSpPr>
              <a:stCxn id="14" idx="2"/>
              <a:endCxn id="13" idx="0"/>
            </p:cNvCxnSpPr>
            <p:nvPr/>
          </p:nvCxnSpPr>
          <p:spPr>
            <a:xfrm>
              <a:off x="2689861" y="690245"/>
              <a:ext cx="0" cy="54737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6" name="Fluxograma: Decisão 15"/>
            <p:cNvSpPr/>
            <p:nvPr/>
          </p:nvSpPr>
          <p:spPr>
            <a:xfrm>
              <a:off x="1832611" y="3237865"/>
              <a:ext cx="1714500" cy="1191260"/>
            </a:xfrm>
            <a:prstGeom prst="flowChartDecision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Terminou a Lista de entradas</a:t>
              </a:r>
            </a:p>
          </p:txBody>
        </p:sp>
        <p:cxnSp>
          <p:nvCxnSpPr>
            <p:cNvPr id="17" name="Conector de Seta Reta 16"/>
            <p:cNvCxnSpPr>
              <a:stCxn id="13" idx="2"/>
              <a:endCxn id="18" idx="0"/>
            </p:cNvCxnSpPr>
            <p:nvPr/>
          </p:nvCxnSpPr>
          <p:spPr>
            <a:xfrm>
              <a:off x="2689861" y="1694815"/>
              <a:ext cx="0" cy="49022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8" name="Fluxograma: Processo 17"/>
            <p:cNvSpPr/>
            <p:nvPr/>
          </p:nvSpPr>
          <p:spPr>
            <a:xfrm>
              <a:off x="1832611" y="2185035"/>
              <a:ext cx="1714500" cy="571500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Calcula Fuzzy</a:t>
              </a:r>
            </a:p>
          </p:txBody>
        </p:sp>
        <p:cxnSp>
          <p:nvCxnSpPr>
            <p:cNvPr id="19" name="Conector de Seta Reta 18"/>
            <p:cNvCxnSpPr/>
            <p:nvPr/>
          </p:nvCxnSpPr>
          <p:spPr>
            <a:xfrm>
              <a:off x="2689861" y="2756535"/>
              <a:ext cx="0" cy="48133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Conector: Angulado 9"/>
            <p:cNvCxnSpPr>
              <a:endCxn id="18" idx="3"/>
            </p:cNvCxnSpPr>
            <p:nvPr/>
          </p:nvCxnSpPr>
          <p:spPr>
            <a:xfrm rot="5400000" flipH="1" flipV="1">
              <a:off x="2951481" y="3066415"/>
              <a:ext cx="1191260" cy="12700"/>
            </a:xfrm>
            <a:prstGeom prst="bentConnector4">
              <a:avLst>
                <a:gd name="adj1" fmla="val -1173"/>
                <a:gd name="adj2" fmla="val 4525000"/>
              </a:avLst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Conector de Seta Reta 20"/>
            <p:cNvCxnSpPr/>
            <p:nvPr/>
          </p:nvCxnSpPr>
          <p:spPr>
            <a:xfrm>
              <a:off x="2689861" y="4429125"/>
              <a:ext cx="0" cy="52832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2" name="Fluxograma: Fita Perfurada 21"/>
            <p:cNvSpPr/>
            <p:nvPr/>
          </p:nvSpPr>
          <p:spPr>
            <a:xfrm>
              <a:off x="1953260" y="4843145"/>
              <a:ext cx="1593851" cy="800100"/>
            </a:xfrm>
            <a:prstGeom prst="flowChartPunchedTape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Média Fuzzy do Caminho</a:t>
              </a:r>
            </a:p>
          </p:txBody>
        </p:sp>
      </p:grpSp>
      <p:sp>
        <p:nvSpPr>
          <p:cNvPr id="24" name="Retângulo 4"/>
          <p:cNvSpPr/>
          <p:nvPr/>
        </p:nvSpPr>
        <p:spPr>
          <a:xfrm flipH="1">
            <a:off x="-1" y="1046529"/>
            <a:ext cx="5343069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5" name="Título 1"/>
          <p:cNvSpPr txBox="1">
            <a:spLocks/>
          </p:cNvSpPr>
          <p:nvPr/>
        </p:nvSpPr>
        <p:spPr>
          <a:xfrm>
            <a:off x="825909" y="808055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implementação</a:t>
            </a:r>
          </a:p>
        </p:txBody>
      </p:sp>
    </p:spTree>
    <p:extLst>
      <p:ext uri="{BB962C8B-B14F-4D97-AF65-F5344CB8AC3E}">
        <p14:creationId xmlns:p14="http://schemas.microsoft.com/office/powerpoint/2010/main" val="3896424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7" name="Retângulo 6"/>
          <p:cNvSpPr/>
          <p:nvPr/>
        </p:nvSpPr>
        <p:spPr>
          <a:xfrm>
            <a:off x="3444875" y="371430"/>
            <a:ext cx="1127125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23" name="Tabela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2328976"/>
              </p:ext>
            </p:extLst>
          </p:nvPr>
        </p:nvGraphicFramePr>
        <p:xfrm>
          <a:off x="825909" y="2499892"/>
          <a:ext cx="10578691" cy="3916874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297479">
                  <a:extLst>
                    <a:ext uri="{9D8B030D-6E8A-4147-A177-3AD203B41FA5}">
                      <a16:colId xmlns:a16="http://schemas.microsoft.com/office/drawing/2014/main" val="215564807"/>
                    </a:ext>
                  </a:extLst>
                </a:gridCol>
                <a:gridCol w="2490566">
                  <a:extLst>
                    <a:ext uri="{9D8B030D-6E8A-4147-A177-3AD203B41FA5}">
                      <a16:colId xmlns:a16="http://schemas.microsoft.com/office/drawing/2014/main" val="1354991224"/>
                    </a:ext>
                  </a:extLst>
                </a:gridCol>
                <a:gridCol w="2490566">
                  <a:extLst>
                    <a:ext uri="{9D8B030D-6E8A-4147-A177-3AD203B41FA5}">
                      <a16:colId xmlns:a16="http://schemas.microsoft.com/office/drawing/2014/main" val="3381175616"/>
                    </a:ext>
                  </a:extLst>
                </a:gridCol>
                <a:gridCol w="2490566">
                  <a:extLst>
                    <a:ext uri="{9D8B030D-6E8A-4147-A177-3AD203B41FA5}">
                      <a16:colId xmlns:a16="http://schemas.microsoft.com/office/drawing/2014/main" val="697835925"/>
                    </a:ext>
                  </a:extLst>
                </a:gridCol>
                <a:gridCol w="1809514">
                  <a:extLst>
                    <a:ext uri="{9D8B030D-6E8A-4147-A177-3AD203B41FA5}">
                      <a16:colId xmlns:a16="http://schemas.microsoft.com/office/drawing/2014/main" val="2619253095"/>
                    </a:ext>
                  </a:extLst>
                </a:gridCol>
              </a:tblGrid>
              <a:tr h="761263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muito caro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vale a pena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C00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vale a pena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C0000">
                        <a:alpha val="4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43750"/>
                  </a:ext>
                </a:extLst>
              </a:tr>
              <a:tr h="75363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caro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vale a pena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C0000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5675860"/>
                  </a:ext>
                </a:extLst>
              </a:tr>
              <a:tr h="863748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barato</a:t>
                      </a:r>
                      <a:endParaRPr lang="pt-BR" sz="14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CC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4739"/>
                  </a:ext>
                </a:extLst>
              </a:tr>
              <a:tr h="8550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muito barato</a:t>
                      </a:r>
                      <a:endParaRPr lang="pt-BR" sz="14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>
                          <a:solidFill>
                            <a:schemeClr val="tx1"/>
                          </a:solidFill>
                          <a:effectLst/>
                        </a:rPr>
                        <a:t>recomendado</a:t>
                      </a:r>
                      <a:endParaRPr lang="pt-BR" sz="14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CC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CC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8883371"/>
                  </a:ext>
                </a:extLst>
              </a:tr>
              <a:tr h="683231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livre</a:t>
                      </a:r>
                      <a:endParaRPr lang="pt-BR" sz="14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lento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lento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parado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1870067"/>
                  </a:ext>
                </a:extLst>
              </a:tr>
            </a:tbl>
          </a:graphicData>
        </a:graphic>
      </p:graphicFrame>
      <p:sp>
        <p:nvSpPr>
          <p:cNvPr id="8" name="Retângulo 4"/>
          <p:cNvSpPr/>
          <p:nvPr/>
        </p:nvSpPr>
        <p:spPr>
          <a:xfrm flipH="1">
            <a:off x="-1" y="1046529"/>
            <a:ext cx="5343069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825909" y="808055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implementação</a:t>
            </a:r>
          </a:p>
        </p:txBody>
      </p:sp>
    </p:spTree>
    <p:extLst>
      <p:ext uri="{BB962C8B-B14F-4D97-AF65-F5344CB8AC3E}">
        <p14:creationId xmlns:p14="http://schemas.microsoft.com/office/powerpoint/2010/main" val="324214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5" name="Retângulo 4"/>
          <p:cNvSpPr/>
          <p:nvPr/>
        </p:nvSpPr>
        <p:spPr>
          <a:xfrm>
            <a:off x="4841081" y="371430"/>
            <a:ext cx="8001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6" name="Gráfic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7226615"/>
              </p:ext>
            </p:extLst>
          </p:nvPr>
        </p:nvGraphicFramePr>
        <p:xfrm>
          <a:off x="685799" y="2294068"/>
          <a:ext cx="10495723" cy="42673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etângulo 4"/>
          <p:cNvSpPr/>
          <p:nvPr/>
        </p:nvSpPr>
        <p:spPr>
          <a:xfrm flipH="1">
            <a:off x="-1" y="1046529"/>
            <a:ext cx="5343069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825909" y="808055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REsultados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927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5" name="Retângulo 4"/>
          <p:cNvSpPr/>
          <p:nvPr/>
        </p:nvSpPr>
        <p:spPr>
          <a:xfrm>
            <a:off x="4841081" y="371430"/>
            <a:ext cx="8001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21" name="Gráfico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558305"/>
              </p:ext>
            </p:extLst>
          </p:nvPr>
        </p:nvGraphicFramePr>
        <p:xfrm>
          <a:off x="6473523" y="84507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2" name="Gráfico 2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8809088"/>
              </p:ext>
            </p:extLst>
          </p:nvPr>
        </p:nvGraphicFramePr>
        <p:xfrm>
          <a:off x="6540943" y="382905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3" name="Gráfico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479912"/>
              </p:ext>
            </p:extLst>
          </p:nvPr>
        </p:nvGraphicFramePr>
        <p:xfrm>
          <a:off x="955673" y="382905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6" name="Retângulo 25"/>
          <p:cNvSpPr/>
          <p:nvPr/>
        </p:nvSpPr>
        <p:spPr>
          <a:xfrm>
            <a:off x="2784846" y="4500176"/>
            <a:ext cx="45719" cy="17716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27" name="Retângulo 26"/>
          <p:cNvSpPr/>
          <p:nvPr/>
        </p:nvSpPr>
        <p:spPr>
          <a:xfrm>
            <a:off x="3443866" y="4500175"/>
            <a:ext cx="45719" cy="177165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28" name="Retângulo 27"/>
          <p:cNvSpPr/>
          <p:nvPr/>
        </p:nvSpPr>
        <p:spPr>
          <a:xfrm>
            <a:off x="8015437" y="4500175"/>
            <a:ext cx="45719" cy="17716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29" name="Retângulo 28"/>
          <p:cNvSpPr/>
          <p:nvPr/>
        </p:nvSpPr>
        <p:spPr>
          <a:xfrm>
            <a:off x="7912886" y="4500175"/>
            <a:ext cx="45719" cy="177165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30" name="Retângulo 29"/>
          <p:cNvSpPr/>
          <p:nvPr/>
        </p:nvSpPr>
        <p:spPr>
          <a:xfrm>
            <a:off x="8009995" y="1537998"/>
            <a:ext cx="45719" cy="177165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31" name="Retângulo 30"/>
          <p:cNvSpPr/>
          <p:nvPr/>
        </p:nvSpPr>
        <p:spPr>
          <a:xfrm>
            <a:off x="8159221" y="1537997"/>
            <a:ext cx="45719" cy="17716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548825"/>
              </p:ext>
            </p:extLst>
          </p:nvPr>
        </p:nvGraphicFramePr>
        <p:xfrm>
          <a:off x="425902" y="2287545"/>
          <a:ext cx="5744712" cy="148599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971558">
                  <a:extLst>
                    <a:ext uri="{9D8B030D-6E8A-4147-A177-3AD203B41FA5}">
                      <a16:colId xmlns:a16="http://schemas.microsoft.com/office/drawing/2014/main" val="2065024012"/>
                    </a:ext>
                  </a:extLst>
                </a:gridCol>
                <a:gridCol w="1886577">
                  <a:extLst>
                    <a:ext uri="{9D8B030D-6E8A-4147-A177-3AD203B41FA5}">
                      <a16:colId xmlns:a16="http://schemas.microsoft.com/office/drawing/2014/main" val="3289147973"/>
                    </a:ext>
                  </a:extLst>
                </a:gridCol>
                <a:gridCol w="1886577">
                  <a:extLst>
                    <a:ext uri="{9D8B030D-6E8A-4147-A177-3AD203B41FA5}">
                      <a16:colId xmlns:a16="http://schemas.microsoft.com/office/drawing/2014/main" val="62090358"/>
                    </a:ext>
                  </a:extLst>
                </a:gridCol>
              </a:tblGrid>
              <a:tr h="253365">
                <a:tc>
                  <a:txBody>
                    <a:bodyPr/>
                    <a:lstStyle/>
                    <a:p>
                      <a:pPr algn="ctr" fontAlgn="b"/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3607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Mais Lento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75000"/>
                        <a:alpha val="3607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Mais Rápido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C000">
                        <a:alpha val="3607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233027"/>
                  </a:ext>
                </a:extLst>
              </a:tr>
              <a:tr h="36771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Itajaí - Navegantes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2588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1,9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2,7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5889075"/>
                  </a:ext>
                </a:extLst>
              </a:tr>
              <a:tr h="497205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São José - Florianópolis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2588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1,3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1,1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3957992"/>
                  </a:ext>
                </a:extLst>
              </a:tr>
              <a:tr h="36771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Boston - Cambridge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2588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1,1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1,0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6291033"/>
                  </a:ext>
                </a:extLst>
              </a:tr>
            </a:tbl>
          </a:graphicData>
        </a:graphic>
      </p:graphicFrame>
      <p:sp>
        <p:nvSpPr>
          <p:cNvPr id="15" name="Retângulo 4"/>
          <p:cNvSpPr/>
          <p:nvPr/>
        </p:nvSpPr>
        <p:spPr>
          <a:xfrm flipH="1">
            <a:off x="-1" y="1046529"/>
            <a:ext cx="5343069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Título 1"/>
          <p:cNvSpPr txBox="1">
            <a:spLocks/>
          </p:cNvSpPr>
          <p:nvPr/>
        </p:nvSpPr>
        <p:spPr>
          <a:xfrm>
            <a:off x="825909" y="808055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REsultados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829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upload.wikimedia.org/wikipedia/commons/a/a5/Cmglee_Tower_Bridge_tall_ship.jpg"/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91" r="909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68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Problemas de Trânsito Encontrados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Sugestão de Solução – 0,93 (R$ 0,76)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Possíveis Problemas na Pesquisa</a:t>
            </a:r>
          </a:p>
          <a:p>
            <a:pPr marL="0" indent="0">
              <a:buNone/>
            </a:pPr>
            <a:endParaRPr lang="pt-BR" sz="32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10" name="Retângulo 9"/>
          <p:cNvSpPr/>
          <p:nvPr/>
        </p:nvSpPr>
        <p:spPr>
          <a:xfrm>
            <a:off x="5902590" y="371430"/>
            <a:ext cx="859367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sp>
        <p:nvSpPr>
          <p:cNvPr id="11" name="Retângulo 4"/>
          <p:cNvSpPr/>
          <p:nvPr/>
        </p:nvSpPr>
        <p:spPr>
          <a:xfrm flipH="1">
            <a:off x="-1" y="1046529"/>
            <a:ext cx="5343069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825909" y="808055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1842493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Celeste</Template>
  <TotalTime>208</TotalTime>
  <Words>315</Words>
  <Application>Microsoft Office PowerPoint</Application>
  <PresentationFormat>Widescreen</PresentationFormat>
  <Paragraphs>90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Times New Roman</vt:lpstr>
      <vt:lpstr>Celestial</vt:lpstr>
      <vt:lpstr>Simulação de possível melhora de mobilidade e redução de custo de viagem entre as cidades de Itajaí e Navegantes</vt:lpstr>
      <vt:lpstr>Apresentação do PowerPoint</vt:lpstr>
      <vt:lpstr>amostras</vt:lpstr>
      <vt:lpstr>Apresentação do PowerPoint</vt:lpstr>
      <vt:lpstr>Apresentação do PowerPoint</vt:lpstr>
      <vt:lpstr>Apresentação do PowerPoint</vt:lpstr>
      <vt:lpstr>resultados</vt:lpstr>
      <vt:lpstr>resultados</vt:lpstr>
      <vt:lpstr>conclusão</vt:lpstr>
      <vt:lpstr>Simulação de possível melhora de mobilidade e redução de custo de viagem entre as cidades de Itajaí e Navegantes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Melhoria de mobilidade urbana</dc:title>
  <dc:creator>Alisson Steffens Henrique</dc:creator>
  <cp:lastModifiedBy>Alisson Steffens Henrique</cp:lastModifiedBy>
  <cp:revision>21</cp:revision>
  <dcterms:created xsi:type="dcterms:W3CDTF">2016-12-04T18:50:19Z</dcterms:created>
  <dcterms:modified xsi:type="dcterms:W3CDTF">2016-12-05T20:46:38Z</dcterms:modified>
</cp:coreProperties>
</file>

<file path=docProps/thumbnail.jpeg>
</file>